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8" r:id="rId2"/>
    <p:sldId id="541" r:id="rId3"/>
    <p:sldId id="692" r:id="rId4"/>
    <p:sldId id="693" r:id="rId5"/>
    <p:sldId id="694" r:id="rId6"/>
    <p:sldId id="696" r:id="rId7"/>
    <p:sldId id="695" r:id="rId8"/>
    <p:sldId id="697" r:id="rId9"/>
    <p:sldId id="698" r:id="rId10"/>
    <p:sldId id="699" r:id="rId11"/>
    <p:sldId id="700" r:id="rId12"/>
    <p:sldId id="702" r:id="rId13"/>
    <p:sldId id="701" r:id="rId14"/>
    <p:sldId id="703" r:id="rId15"/>
    <p:sldId id="262" r:id="rId16"/>
  </p:sldIdLst>
  <p:sldSz cx="9144000" cy="6858000" type="screen4x3"/>
  <p:notesSz cx="6797675" cy="9926638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06" autoAdjust="0"/>
    <p:restoredTop sz="94660"/>
  </p:normalViewPr>
  <p:slideViewPr>
    <p:cSldViewPr>
      <p:cViewPr varScale="1">
        <p:scale>
          <a:sx n="105" d="100"/>
          <a:sy n="105" d="100"/>
        </p:scale>
        <p:origin x="61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ão Rolo" userId="dae09c05-c625-4505-97fd-33f086be8d79" providerId="ADAL" clId="{C396D44B-FD7B-4840-9523-4988201F16A4}"/>
    <pc:docChg chg="modSld">
      <pc:chgData name="João Rolo" userId="dae09c05-c625-4505-97fd-33f086be8d79" providerId="ADAL" clId="{C396D44B-FD7B-4840-9523-4988201F16A4}" dt="2026-06-30T15:51:56.239" v="1"/>
      <pc:docMkLst>
        <pc:docMk/>
      </pc:docMkLst>
      <pc:sldChg chg="delSp mod">
        <pc:chgData name="João Rolo" userId="dae09c05-c625-4505-97fd-33f086be8d79" providerId="ADAL" clId="{C396D44B-FD7B-4840-9523-4988201F16A4}" dt="2026-06-30T15:51:56.239" v="1"/>
        <pc:sldMkLst>
          <pc:docMk/>
          <pc:sldMk cId="0" sldId="258"/>
        </pc:sldMkLst>
        <pc:spChg chg="del">
          <ac:chgData name="João Rolo" userId="dae09c05-c625-4505-97fd-33f086be8d79" providerId="ADAL" clId="{C396D44B-FD7B-4840-9523-4988201F16A4}" dt="2026-06-30T15:51:56.239" v="1"/>
          <ac:spMkLst>
            <pc:docMk/>
            <pc:sldMk cId="0" sldId="258"/>
            <ac:spMk id="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2AA573-D30B-493E-8524-14A77CE07899}" type="datetimeFigureOut">
              <a:rPr lang="pt-PT" smtClean="0"/>
              <a:t>30/06/2026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9496D7-A360-42AD-A3C5-BE8CDB9BF1F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49032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D7FD-4BA9-48B1-BED7-C6E54C75C1D0}" type="datetimeFigureOut">
              <a:rPr lang="pt-PT" smtClean="0"/>
              <a:pPr/>
              <a:t>30/06/2026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C81C-4B30-4820-898F-9929C8C87551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D7FD-4BA9-48B1-BED7-C6E54C75C1D0}" type="datetimeFigureOut">
              <a:rPr lang="pt-PT" smtClean="0"/>
              <a:pPr/>
              <a:t>30/06/2026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C81C-4B30-4820-898F-9929C8C87551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D7FD-4BA9-48B1-BED7-C6E54C75C1D0}" type="datetimeFigureOut">
              <a:rPr lang="pt-PT" smtClean="0"/>
              <a:pPr/>
              <a:t>30/06/2026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C81C-4B30-4820-898F-9929C8C87551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D7FD-4BA9-48B1-BED7-C6E54C75C1D0}" type="datetimeFigureOut">
              <a:rPr lang="pt-PT" smtClean="0"/>
              <a:pPr/>
              <a:t>30/06/2026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C81C-4B30-4820-898F-9929C8C87551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D7FD-4BA9-48B1-BED7-C6E54C75C1D0}" type="datetimeFigureOut">
              <a:rPr lang="pt-PT" smtClean="0"/>
              <a:pPr/>
              <a:t>30/06/2026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C81C-4B30-4820-898F-9929C8C87551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D7FD-4BA9-48B1-BED7-C6E54C75C1D0}" type="datetimeFigureOut">
              <a:rPr lang="pt-PT" smtClean="0"/>
              <a:pPr/>
              <a:t>30/06/2026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C81C-4B30-4820-898F-9929C8C87551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D7FD-4BA9-48B1-BED7-C6E54C75C1D0}" type="datetimeFigureOut">
              <a:rPr lang="pt-PT" smtClean="0"/>
              <a:pPr/>
              <a:t>30/06/2026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C81C-4B30-4820-898F-9929C8C87551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D7FD-4BA9-48B1-BED7-C6E54C75C1D0}" type="datetimeFigureOut">
              <a:rPr lang="pt-PT" smtClean="0"/>
              <a:pPr/>
              <a:t>30/06/2026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C81C-4B30-4820-898F-9929C8C87551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D7FD-4BA9-48B1-BED7-C6E54C75C1D0}" type="datetimeFigureOut">
              <a:rPr lang="pt-PT" smtClean="0"/>
              <a:pPr/>
              <a:t>30/06/2026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C81C-4B30-4820-898F-9929C8C87551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D7FD-4BA9-48B1-BED7-C6E54C75C1D0}" type="datetimeFigureOut">
              <a:rPr lang="pt-PT" smtClean="0"/>
              <a:pPr/>
              <a:t>30/06/2026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C81C-4B30-4820-898F-9929C8C87551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D7FD-4BA9-48B1-BED7-C6E54C75C1D0}" type="datetimeFigureOut">
              <a:rPr lang="pt-PT" smtClean="0"/>
              <a:pPr/>
              <a:t>30/06/2026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C81C-4B30-4820-898F-9929C8C87551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0D7FD-4BA9-48B1-BED7-C6E54C75C1D0}" type="datetimeFigureOut">
              <a:rPr lang="pt-PT" smtClean="0"/>
              <a:pPr/>
              <a:t>30/06/2026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03C81C-4B30-4820-898F-9929C8C87551}" type="slidenum">
              <a:rPr lang="pt-PT" smtClean="0"/>
              <a:pPr/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jmfonseca@iscsp.ulisboa.pt" TargetMode="Externa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fonsecamrjoao@gmail.co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ângulo 4"/>
          <p:cNvSpPr/>
          <p:nvPr/>
        </p:nvSpPr>
        <p:spPr>
          <a:xfrm>
            <a:off x="0" y="549619"/>
            <a:ext cx="5940152" cy="53707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3600" b="1" dirty="0">
                <a:solidFill>
                  <a:schemeClr val="tx2"/>
                </a:solidFill>
              </a:rPr>
              <a:t>Observatório de Práticas na Administração Pública</a:t>
            </a:r>
          </a:p>
          <a:p>
            <a:pPr algn="ctr"/>
            <a:r>
              <a:rPr lang="pt-PT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Ano letivo 2025/2026</a:t>
            </a:r>
          </a:p>
          <a:p>
            <a:pPr algn="ctr"/>
            <a:endParaRPr lang="pt-PT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>
              <a:lnSpc>
                <a:spcPct val="150000"/>
              </a:lnSpc>
            </a:pPr>
            <a:endParaRPr lang="pt-PT" sz="600" dirty="0"/>
          </a:p>
          <a:p>
            <a:pPr algn="ctr">
              <a:lnSpc>
                <a:spcPct val="150000"/>
              </a:lnSpc>
            </a:pPr>
            <a:endParaRPr lang="pt-PT" sz="600" dirty="0"/>
          </a:p>
          <a:p>
            <a:pPr algn="ctr"/>
            <a:endParaRPr lang="pt-PT" u="sng" dirty="0"/>
          </a:p>
          <a:p>
            <a:pPr algn="ctr"/>
            <a:endParaRPr lang="pt-PT" u="sng" dirty="0"/>
          </a:p>
          <a:p>
            <a:pPr algn="ctr"/>
            <a:r>
              <a:rPr lang="pt-PT" sz="2800" u="sng" dirty="0"/>
              <a:t>Conciliação da Vida Profissional, Pessoal e Familiar</a:t>
            </a:r>
          </a:p>
          <a:p>
            <a:pPr algn="ctr"/>
            <a:endParaRPr lang="pt-PT" sz="2800" u="sng" dirty="0"/>
          </a:p>
          <a:p>
            <a:pPr algn="ctr"/>
            <a:endParaRPr lang="pt-PT" sz="2800" u="sng" dirty="0"/>
          </a:p>
          <a:p>
            <a:pPr algn="ctr"/>
            <a:endParaRPr lang="pt-PT" sz="2800" u="sng" dirty="0"/>
          </a:p>
          <a:p>
            <a:pPr algn="ctr">
              <a:lnSpc>
                <a:spcPct val="150000"/>
              </a:lnSpc>
            </a:pPr>
            <a:endParaRPr lang="pt-PT" u="sng" dirty="0"/>
          </a:p>
        </p:txBody>
      </p:sp>
      <p:sp>
        <p:nvSpPr>
          <p:cNvPr id="7" name="Rectângulo 5"/>
          <p:cNvSpPr/>
          <p:nvPr/>
        </p:nvSpPr>
        <p:spPr>
          <a:xfrm>
            <a:off x="251520" y="5689487"/>
            <a:ext cx="54726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2400" b="1" dirty="0">
                <a:solidFill>
                  <a:schemeClr val="tx2"/>
                </a:solidFill>
              </a:rPr>
              <a:t>João Fonseca</a:t>
            </a:r>
          </a:p>
          <a:p>
            <a:pPr algn="ctr"/>
            <a:r>
              <a:rPr lang="pt-PT" sz="2400" b="1" dirty="0">
                <a:solidFill>
                  <a:schemeClr val="tx2"/>
                </a:solidFill>
              </a:rPr>
              <a:t>João Rolo</a:t>
            </a:r>
            <a:endParaRPr lang="pt-PT" sz="2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1187624" y="0"/>
            <a:ext cx="7776864" cy="720080"/>
          </a:xfrm>
        </p:spPr>
        <p:txBody>
          <a:bodyPr>
            <a:noAutofit/>
          </a:bodyPr>
          <a:lstStyle/>
          <a:p>
            <a:pPr algn="l"/>
            <a:br>
              <a:rPr lang="pt-PT" sz="2800" b="1" dirty="0">
                <a:solidFill>
                  <a:schemeClr val="accent2"/>
                </a:solidFill>
              </a:rPr>
            </a:br>
            <a:r>
              <a:rPr lang="pt-PT" sz="2800" b="1" dirty="0">
                <a:solidFill>
                  <a:schemeClr val="accent2"/>
                </a:solidFill>
              </a:rPr>
              <a:t>Práticas de Gestão de RH de incentivo à Conciliação</a:t>
            </a:r>
            <a:br>
              <a:rPr lang="pt-PT" sz="2800" b="1" dirty="0">
                <a:solidFill>
                  <a:schemeClr val="accent2"/>
                </a:solidFill>
              </a:rPr>
            </a:br>
            <a:endParaRPr lang="pt-PT" sz="2800" b="1" dirty="0">
              <a:solidFill>
                <a:schemeClr val="accent2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30564" y="980728"/>
            <a:ext cx="864095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2000" dirty="0"/>
              <a:t>Quando as normas/ regras de funcionamento são claras, as equipas tendem a apresentam maiores níveis de confiança e de desempenho.</a:t>
            </a:r>
            <a:endParaRPr lang="pt-PT" sz="2000" b="1" dirty="0"/>
          </a:p>
          <a:p>
            <a:pPr algn="just"/>
            <a:endParaRPr lang="pt-PT" sz="2000" b="1" dirty="0"/>
          </a:p>
          <a:p>
            <a:r>
              <a:rPr lang="pt-PT" sz="2000" b="1" dirty="0"/>
              <a:t>RECONHECER O PAPEL DOS LÍDERES</a:t>
            </a:r>
          </a:p>
          <a:p>
            <a:pPr algn="just"/>
            <a:r>
              <a:rPr lang="pt-PT" sz="2000" dirty="0"/>
              <a:t>Em matérias de Conciliação é importante assegurar que todos conhecem e caminham no mesmo sentido.</a:t>
            </a:r>
          </a:p>
          <a:p>
            <a:pPr algn="just"/>
            <a:endParaRPr lang="pt-PT" sz="20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PT" sz="2000" dirty="0"/>
              <a:t>Criar um clima de bem-estar na organização;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PT" sz="2000" dirty="0"/>
              <a:t>Melhorar a </a:t>
            </a:r>
            <a:r>
              <a:rPr lang="pt-PT" sz="2000" dirty="0" err="1"/>
              <a:t>atuação</a:t>
            </a:r>
            <a:r>
              <a:rPr lang="pt-PT" sz="2000" dirty="0"/>
              <a:t> e reputação da organização (com a definição de valores organizacionais que respeitem questões relacionadas com a conciliação).</a:t>
            </a:r>
            <a:endParaRPr lang="pt-PT" sz="2000" b="1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56743" r="42264" b="19423"/>
          <a:stretch/>
        </p:blipFill>
        <p:spPr bwMode="auto">
          <a:xfrm>
            <a:off x="1239001" y="4150828"/>
            <a:ext cx="6665998" cy="229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2800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1187624" y="0"/>
            <a:ext cx="7776864" cy="720080"/>
          </a:xfrm>
        </p:spPr>
        <p:txBody>
          <a:bodyPr>
            <a:noAutofit/>
          </a:bodyPr>
          <a:lstStyle/>
          <a:p>
            <a:pPr algn="l"/>
            <a:br>
              <a:rPr lang="pt-PT" sz="2800" b="1" dirty="0">
                <a:solidFill>
                  <a:schemeClr val="accent2"/>
                </a:solidFill>
              </a:rPr>
            </a:br>
            <a:r>
              <a:rPr lang="pt-PT" sz="2800" b="1" dirty="0">
                <a:solidFill>
                  <a:schemeClr val="accent2"/>
                </a:solidFill>
              </a:rPr>
              <a:t>Práticas de Gestão de RH de incentivo à Conciliação</a:t>
            </a:r>
            <a:br>
              <a:rPr lang="pt-PT" sz="2800" b="1" dirty="0">
                <a:solidFill>
                  <a:schemeClr val="accent2"/>
                </a:solidFill>
              </a:rPr>
            </a:br>
            <a:r>
              <a:rPr lang="pt-PT" sz="2800" b="1" dirty="0">
                <a:solidFill>
                  <a:schemeClr val="accent2"/>
                </a:solidFill>
              </a:rPr>
              <a:t>Medidas Promotoras</a:t>
            </a:r>
            <a:br>
              <a:rPr lang="pt-PT" sz="2800" b="1" dirty="0">
                <a:solidFill>
                  <a:schemeClr val="accent2"/>
                </a:solidFill>
              </a:rPr>
            </a:br>
            <a:endParaRPr lang="pt-PT" sz="2800" b="1" dirty="0">
              <a:solidFill>
                <a:schemeClr val="accent2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30564" y="980728"/>
            <a:ext cx="8640959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/>
              <a:t>Boas práticas laborais</a:t>
            </a:r>
          </a:p>
          <a:p>
            <a:r>
              <a:rPr lang="pt-PT" sz="2000" dirty="0"/>
              <a:t>Suporte profissional e/ou desenvolvimento pessoal</a:t>
            </a:r>
          </a:p>
          <a:p>
            <a:r>
              <a:rPr lang="pt-PT" sz="2000" dirty="0"/>
              <a:t>Serviços e benefícios</a:t>
            </a:r>
          </a:p>
          <a:p>
            <a:endParaRPr lang="pt-PT" sz="800" b="1" dirty="0"/>
          </a:p>
          <a:p>
            <a:pPr algn="just"/>
            <a:r>
              <a:rPr lang="pt-PT" sz="2000" b="1" dirty="0"/>
              <a:t>NP 4552: 2016</a:t>
            </a:r>
          </a:p>
          <a:p>
            <a:pPr algn="just"/>
            <a:r>
              <a:rPr lang="pt-PT" sz="2000" dirty="0"/>
              <a:t>– Requisitos - Sistema de Gestão da conciliação entre a vida profissional, familiar e pessoal.</a:t>
            </a:r>
          </a:p>
          <a:p>
            <a:r>
              <a:rPr lang="pt-PT" sz="2000" dirty="0"/>
              <a:t>Baseia-se num ciclo de melhoria contínua </a:t>
            </a:r>
            <a:r>
              <a:rPr lang="pt-PT" sz="2000" dirty="0" err="1"/>
              <a:t>Plan</a:t>
            </a:r>
            <a:r>
              <a:rPr lang="pt-PT" sz="2000" dirty="0"/>
              <a:t> – Do – </a:t>
            </a:r>
            <a:r>
              <a:rPr lang="pt-PT" sz="2000" dirty="0" err="1"/>
              <a:t>Check</a:t>
            </a:r>
            <a:r>
              <a:rPr lang="pt-PT" sz="2000" dirty="0"/>
              <a:t> – </a:t>
            </a:r>
            <a:r>
              <a:rPr lang="pt-PT" sz="2000" dirty="0" err="1"/>
              <a:t>Act</a:t>
            </a:r>
            <a:endParaRPr lang="pt-PT" sz="2000" dirty="0"/>
          </a:p>
          <a:p>
            <a:r>
              <a:rPr lang="pt-PT" sz="2000" dirty="0"/>
              <a:t>Conjugadas </a:t>
            </a:r>
            <a:r>
              <a:rPr lang="pt-PT" sz="2000" dirty="0" err="1"/>
              <a:t>atividades</a:t>
            </a:r>
            <a:r>
              <a:rPr lang="pt-PT" sz="2000" dirty="0"/>
              <a:t> de carácter operacional e estratégico</a:t>
            </a:r>
          </a:p>
          <a:p>
            <a:endParaRPr lang="pt-PT" sz="800" b="1" dirty="0"/>
          </a:p>
          <a:p>
            <a:pPr algn="just"/>
            <a:r>
              <a:rPr lang="pt-PT" sz="2000" b="1" dirty="0"/>
              <a:t>NP 4552:2014 </a:t>
            </a:r>
            <a:endParaRPr lang="pt-PT" sz="2000" dirty="0"/>
          </a:p>
          <a:p>
            <a:pPr algn="just"/>
            <a:r>
              <a:rPr lang="pt-PT" sz="2000" dirty="0"/>
              <a:t>Norma para Organizações Familiarmente Responsáveis</a:t>
            </a:r>
          </a:p>
          <a:p>
            <a:pPr algn="just"/>
            <a:r>
              <a:rPr lang="pt-PT" sz="2000" dirty="0"/>
              <a:t>Questionário de </a:t>
            </a:r>
            <a:r>
              <a:rPr lang="pt-PT" sz="2000" dirty="0" err="1"/>
              <a:t>autoavaliação</a:t>
            </a:r>
            <a:r>
              <a:rPr lang="pt-PT" sz="2000" dirty="0"/>
              <a:t> que permite </a:t>
            </a:r>
            <a:r>
              <a:rPr lang="pt-PT" sz="2000" dirty="0" err="1"/>
              <a:t>efetuar</a:t>
            </a:r>
            <a:r>
              <a:rPr lang="pt-PT" sz="2000" dirty="0"/>
              <a:t> um diagnóstico de necessidades.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000" dirty="0"/>
              <a:t>PARTES INTERESSADAS Trabalhadores/ tutela/ sindicatos/ autoridades locais/ escolas/ equipamentos sociais/ fornecedores/ famílias, ...).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000" dirty="0"/>
              <a:t>Análise SWAT (forças | oportunidades | fraquezas | ameaças)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000" dirty="0"/>
              <a:t>Análise PEST (</a:t>
            </a:r>
            <a:r>
              <a:rPr lang="pt-PT" sz="2000" dirty="0" err="1"/>
              <a:t>fatores</a:t>
            </a:r>
            <a:r>
              <a:rPr lang="pt-PT" sz="2000" dirty="0"/>
              <a:t> políticos, económicos, sociais e tecnológicos)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000" cap="all" dirty="0"/>
              <a:t>Monitorização e Revisão</a:t>
            </a:r>
          </a:p>
        </p:txBody>
      </p:sp>
    </p:spTree>
    <p:extLst>
      <p:ext uri="{BB962C8B-B14F-4D97-AF65-F5344CB8AC3E}">
        <p14:creationId xmlns:p14="http://schemas.microsoft.com/office/powerpoint/2010/main" val="42906900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2339752" y="0"/>
            <a:ext cx="6624736" cy="720080"/>
          </a:xfrm>
        </p:spPr>
        <p:txBody>
          <a:bodyPr>
            <a:noAutofit/>
          </a:bodyPr>
          <a:lstStyle/>
          <a:p>
            <a:pPr algn="l"/>
            <a:br>
              <a:rPr lang="pt-PT" sz="2800" b="1" dirty="0">
                <a:solidFill>
                  <a:schemeClr val="accent2"/>
                </a:solidFill>
              </a:rPr>
            </a:br>
            <a:r>
              <a:rPr lang="pt-PT" sz="2800" b="1" dirty="0">
                <a:solidFill>
                  <a:schemeClr val="accent2"/>
                </a:solidFill>
              </a:rPr>
              <a:t>Estratégias para aumento da produtividade</a:t>
            </a:r>
            <a:br>
              <a:rPr lang="pt-PT" sz="2800" b="1" dirty="0">
                <a:solidFill>
                  <a:schemeClr val="accent2"/>
                </a:solidFill>
              </a:rPr>
            </a:br>
            <a:endParaRPr lang="pt-PT" sz="2800" b="1" dirty="0">
              <a:solidFill>
                <a:schemeClr val="accent2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51626" y="692696"/>
            <a:ext cx="864095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2000" dirty="0"/>
              <a:t>Quando elevados níveis de stress se prolongam no tempo, surgem manifestações sintomáticas</a:t>
            </a:r>
          </a:p>
          <a:p>
            <a:pPr algn="just"/>
            <a:endParaRPr lang="pt-PT" sz="2000" cap="all" dirty="0"/>
          </a:p>
          <a:p>
            <a:pPr algn="just"/>
            <a:endParaRPr lang="pt-PT" sz="2000" cap="all" dirty="0"/>
          </a:p>
          <a:p>
            <a:pPr algn="just"/>
            <a:endParaRPr lang="pt-PT" sz="2000" cap="all" dirty="0"/>
          </a:p>
          <a:p>
            <a:pPr algn="just"/>
            <a:endParaRPr lang="pt-PT" sz="2000" cap="all" dirty="0"/>
          </a:p>
          <a:p>
            <a:pPr algn="just"/>
            <a:endParaRPr lang="pt-PT" sz="2000" cap="all" dirty="0"/>
          </a:p>
          <a:p>
            <a:pPr algn="just"/>
            <a:r>
              <a:rPr lang="pt-PT" sz="2000" dirty="0"/>
              <a:t>Somos influenciados pelas nossas emoções. Além disso, o nosso cérebro recorre a uma série de atalhos que, com frequência, interferem na forma como nos relacionados, como produzimos e como trabalhamos. Reconhecer alguns desses mecanismos pode contribuir para a </a:t>
            </a:r>
            <a:r>
              <a:rPr lang="pt-PT" sz="2000" dirty="0" err="1"/>
              <a:t>otimização</a:t>
            </a:r>
            <a:r>
              <a:rPr lang="pt-PT" sz="2000" dirty="0"/>
              <a:t> de desempenhos.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94" t="48462" r="44210" b="25769"/>
          <a:stretch/>
        </p:blipFill>
        <p:spPr bwMode="auto">
          <a:xfrm>
            <a:off x="2215806" y="1020278"/>
            <a:ext cx="4670474" cy="1885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56" t="38077" r="40972" b="18462"/>
          <a:stretch/>
        </p:blipFill>
        <p:spPr bwMode="auto">
          <a:xfrm>
            <a:off x="2215806" y="4170571"/>
            <a:ext cx="4670474" cy="2277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68654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2339752" y="0"/>
            <a:ext cx="6624736" cy="720080"/>
          </a:xfrm>
        </p:spPr>
        <p:txBody>
          <a:bodyPr>
            <a:noAutofit/>
          </a:bodyPr>
          <a:lstStyle/>
          <a:p>
            <a:pPr algn="l"/>
            <a:br>
              <a:rPr lang="pt-PT" sz="2800" b="1" dirty="0">
                <a:solidFill>
                  <a:schemeClr val="accent2"/>
                </a:solidFill>
              </a:rPr>
            </a:br>
            <a:r>
              <a:rPr lang="pt-PT" sz="2800" b="1" dirty="0">
                <a:solidFill>
                  <a:schemeClr val="accent2"/>
                </a:solidFill>
              </a:rPr>
              <a:t>Estratégias para aumento da produtividade</a:t>
            </a:r>
            <a:br>
              <a:rPr lang="pt-PT" sz="2800" b="1" dirty="0">
                <a:solidFill>
                  <a:schemeClr val="accent2"/>
                </a:solidFill>
              </a:rPr>
            </a:br>
            <a:endParaRPr lang="pt-PT" sz="2800" b="1" dirty="0">
              <a:solidFill>
                <a:schemeClr val="accent2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51626" y="692696"/>
            <a:ext cx="8640959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2000" b="1" dirty="0"/>
              <a:t>Linguagem precisa, realista e centrada no essencial</a:t>
            </a:r>
          </a:p>
          <a:p>
            <a:pPr algn="just"/>
            <a:endParaRPr lang="pt-PT" sz="8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PT" sz="2000" dirty="0"/>
              <a:t>Tendencialmente, há um elevado receio do julgamento dos outros. Considerar que os julgamentos são formados, primeiramente, na nossa cabeça e não traduzem a avaliações reais.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PT" sz="2000" dirty="0"/>
              <a:t>Pedir, de forma explícita, o que necessita. Não utilizar ‘subentendidos’.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PT" sz="2000" dirty="0"/>
              <a:t>Ser Claro, conciso e concreto.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000" dirty="0"/>
              <a:t>Aceitar a possibilidade de um ‘não’. Manter presente: um ‘não’ a um pedido, não é uma recusa pessoal.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000" dirty="0"/>
              <a:t>Centrar-se no essencial da sua função e pedir ajuda para o que é ‘acessório’.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000" dirty="0"/>
              <a:t>Optar por uma comunicação firme. Não agressiva.</a:t>
            </a:r>
            <a:endParaRPr lang="pt-PT" sz="2000" b="1" cap="all" dirty="0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48" t="36346" r="40101" b="35769"/>
          <a:stretch/>
        </p:blipFill>
        <p:spPr bwMode="auto">
          <a:xfrm>
            <a:off x="1392721" y="4077072"/>
            <a:ext cx="6358558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44725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2339752" y="0"/>
            <a:ext cx="6624736" cy="720080"/>
          </a:xfrm>
        </p:spPr>
        <p:txBody>
          <a:bodyPr>
            <a:noAutofit/>
          </a:bodyPr>
          <a:lstStyle/>
          <a:p>
            <a:pPr algn="l"/>
            <a:br>
              <a:rPr lang="pt-PT" sz="2800" b="1" dirty="0">
                <a:solidFill>
                  <a:schemeClr val="accent2"/>
                </a:solidFill>
              </a:rPr>
            </a:br>
            <a:r>
              <a:rPr lang="pt-PT" sz="2800" b="1" dirty="0">
                <a:solidFill>
                  <a:schemeClr val="accent2"/>
                </a:solidFill>
              </a:rPr>
              <a:t>Estratégias para aumento da produtividade</a:t>
            </a:r>
            <a:br>
              <a:rPr lang="pt-PT" sz="2800" b="1" dirty="0">
                <a:solidFill>
                  <a:schemeClr val="accent2"/>
                </a:solidFill>
              </a:rPr>
            </a:br>
            <a:endParaRPr lang="pt-PT" sz="2800" b="1" dirty="0">
              <a:solidFill>
                <a:schemeClr val="accent2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51626" y="692696"/>
            <a:ext cx="864095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/>
              <a:t>Sucesso de um Programa de Conciliação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400" dirty="0"/>
              <a:t>Auscultação;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400" dirty="0"/>
              <a:t>Participação;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400" dirty="0"/>
              <a:t>Apresentação de propostas;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400" dirty="0"/>
              <a:t>Análise de resultados;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400" dirty="0"/>
              <a:t>Criação de equipas;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400" dirty="0"/>
              <a:t>Comunicação (da monitorização e outros processos).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08" t="35345" r="51238" b="24423"/>
          <a:stretch/>
        </p:blipFill>
        <p:spPr bwMode="auto">
          <a:xfrm>
            <a:off x="5220072" y="3370351"/>
            <a:ext cx="3038621" cy="2943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51626" y="4149080"/>
            <a:ext cx="576064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/>
              <a:t>MAIORES NÍVEIS DE BEM-ESTAR EMOCIONAL E FÍSICO CORRELACIONADOS COM ELEVADOS NÍVEIS DE DESEMPENHO.</a:t>
            </a:r>
            <a:endParaRPr lang="pt-PT" sz="2400" b="1" cap="all" dirty="0"/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4644850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3219867" y="1988840"/>
            <a:ext cx="27042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3600" b="1" dirty="0">
                <a:solidFill>
                  <a:srgbClr val="A50021"/>
                </a:solidFill>
              </a:rPr>
              <a:t>João Fonseca</a:t>
            </a:r>
          </a:p>
        </p:txBody>
      </p:sp>
      <p:sp>
        <p:nvSpPr>
          <p:cNvPr id="4" name="Retângulo 3"/>
          <p:cNvSpPr/>
          <p:nvPr/>
        </p:nvSpPr>
        <p:spPr>
          <a:xfrm>
            <a:off x="1253303" y="2998113"/>
            <a:ext cx="663739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2200" dirty="0">
                <a:hlinkClick r:id="rId3"/>
              </a:rPr>
              <a:t>jmfonseca@iscsp.ulisboa.pt</a:t>
            </a:r>
            <a:r>
              <a:rPr lang="pt-PT" sz="2200" dirty="0"/>
              <a:t>; </a:t>
            </a:r>
            <a:r>
              <a:rPr lang="pt-PT" sz="2200" dirty="0">
                <a:hlinkClick r:id="rId4"/>
              </a:rPr>
              <a:t>fonsecamrjoao@gmail.com</a:t>
            </a:r>
            <a:endParaRPr lang="pt-PT" sz="2200" dirty="0"/>
          </a:p>
        </p:txBody>
      </p:sp>
    </p:spTree>
    <p:extLst>
      <p:ext uri="{BB962C8B-B14F-4D97-AF65-F5344CB8AC3E}">
        <p14:creationId xmlns:p14="http://schemas.microsoft.com/office/powerpoint/2010/main" val="2164284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1878337" y="188640"/>
            <a:ext cx="7056784" cy="720080"/>
          </a:xfrm>
        </p:spPr>
        <p:txBody>
          <a:bodyPr>
            <a:noAutofit/>
          </a:bodyPr>
          <a:lstStyle/>
          <a:p>
            <a:pPr algn="l"/>
            <a:br>
              <a:rPr lang="pt-PT" sz="2800" b="1" dirty="0">
                <a:solidFill>
                  <a:schemeClr val="accent2"/>
                </a:solidFill>
              </a:rPr>
            </a:br>
            <a:r>
              <a:rPr lang="pt-PT" sz="2800" b="1" dirty="0">
                <a:solidFill>
                  <a:srgbClr val="A50021"/>
                </a:solidFill>
                <a:latin typeface="+mn-lt"/>
                <a:ea typeface="+mn-ea"/>
                <a:cs typeface="+mn-cs"/>
              </a:rPr>
              <a:t>Estratégias Públicas de Incentivo à Conciliação</a:t>
            </a:r>
            <a:br>
              <a:rPr lang="pt-PT" sz="2800" b="1" dirty="0">
                <a:solidFill>
                  <a:srgbClr val="A50021"/>
                </a:solidFill>
                <a:latin typeface="+mn-lt"/>
                <a:ea typeface="+mn-ea"/>
                <a:cs typeface="+mn-cs"/>
              </a:rPr>
            </a:br>
            <a:endParaRPr lang="pt-PT" sz="2800" b="1" dirty="0">
              <a:solidFill>
                <a:srgbClr val="A5002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95" t="44423" r="33830" b="18462"/>
          <a:stretch/>
        </p:blipFill>
        <p:spPr bwMode="auto">
          <a:xfrm>
            <a:off x="0" y="1772816"/>
            <a:ext cx="2208628" cy="2715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58" t="37079" r="31015" b="19637"/>
          <a:stretch/>
        </p:blipFill>
        <p:spPr bwMode="auto">
          <a:xfrm>
            <a:off x="2339751" y="1296196"/>
            <a:ext cx="6595369" cy="4265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82429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1878337" y="188640"/>
            <a:ext cx="7056784" cy="720080"/>
          </a:xfrm>
        </p:spPr>
        <p:txBody>
          <a:bodyPr>
            <a:noAutofit/>
          </a:bodyPr>
          <a:lstStyle/>
          <a:p>
            <a:pPr algn="l"/>
            <a:br>
              <a:rPr lang="pt-PT" sz="2800" b="1" dirty="0">
                <a:solidFill>
                  <a:schemeClr val="accent2"/>
                </a:solidFill>
              </a:rPr>
            </a:br>
            <a:r>
              <a:rPr lang="pt-PT" sz="2800" b="1" dirty="0">
                <a:solidFill>
                  <a:srgbClr val="A50021"/>
                </a:solidFill>
                <a:latin typeface="+mn-lt"/>
                <a:ea typeface="+mn-ea"/>
                <a:cs typeface="+mn-cs"/>
              </a:rPr>
              <a:t>Estratégias Públicas de Incentivo à Conciliação</a:t>
            </a:r>
            <a:br>
              <a:rPr lang="pt-PT" sz="2800" b="1" dirty="0">
                <a:solidFill>
                  <a:srgbClr val="A50021"/>
                </a:solidFill>
                <a:latin typeface="+mn-lt"/>
                <a:ea typeface="+mn-ea"/>
                <a:cs typeface="+mn-cs"/>
              </a:rPr>
            </a:br>
            <a:endParaRPr lang="pt-PT" sz="2800" b="1" dirty="0">
              <a:solidFill>
                <a:srgbClr val="A5002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14" t="33654" r="31344" b="20961"/>
          <a:stretch/>
        </p:blipFill>
        <p:spPr bwMode="auto">
          <a:xfrm>
            <a:off x="1043608" y="1340768"/>
            <a:ext cx="7056784" cy="4758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235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1878337" y="188640"/>
            <a:ext cx="7056784" cy="720080"/>
          </a:xfrm>
        </p:spPr>
        <p:txBody>
          <a:bodyPr>
            <a:noAutofit/>
          </a:bodyPr>
          <a:lstStyle/>
          <a:p>
            <a:pPr algn="l"/>
            <a:br>
              <a:rPr lang="pt-PT" sz="2800" b="1" dirty="0">
                <a:solidFill>
                  <a:schemeClr val="accent2"/>
                </a:solidFill>
              </a:rPr>
            </a:br>
            <a:r>
              <a:rPr lang="pt-PT" sz="2800" b="1" dirty="0">
                <a:solidFill>
                  <a:srgbClr val="A50021"/>
                </a:solidFill>
                <a:latin typeface="+mn-lt"/>
                <a:ea typeface="+mn-ea"/>
                <a:cs typeface="+mn-cs"/>
              </a:rPr>
              <a:t>Estratégias Públicas de Incentivo à Conciliação</a:t>
            </a:r>
            <a:br>
              <a:rPr lang="pt-PT" sz="2800" b="1" dirty="0">
                <a:solidFill>
                  <a:srgbClr val="A50021"/>
                </a:solidFill>
                <a:latin typeface="+mn-lt"/>
                <a:ea typeface="+mn-ea"/>
                <a:cs typeface="+mn-cs"/>
              </a:rPr>
            </a:br>
            <a:endParaRPr lang="pt-PT" sz="2800" b="1" dirty="0">
              <a:solidFill>
                <a:srgbClr val="A5002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06" t="33462" r="32317" b="19615"/>
          <a:stretch/>
        </p:blipFill>
        <p:spPr bwMode="auto">
          <a:xfrm>
            <a:off x="1137746" y="1192956"/>
            <a:ext cx="6868508" cy="4900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0826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1878337" y="188640"/>
            <a:ext cx="7056784" cy="720080"/>
          </a:xfrm>
        </p:spPr>
        <p:txBody>
          <a:bodyPr>
            <a:noAutofit/>
          </a:bodyPr>
          <a:lstStyle/>
          <a:p>
            <a:pPr algn="l"/>
            <a:br>
              <a:rPr lang="pt-PT" sz="2800" b="1" dirty="0">
                <a:solidFill>
                  <a:schemeClr val="accent2"/>
                </a:solidFill>
              </a:rPr>
            </a:br>
            <a:r>
              <a:rPr lang="pt-PT" sz="2800" b="1" dirty="0">
                <a:solidFill>
                  <a:srgbClr val="A50021"/>
                </a:solidFill>
                <a:latin typeface="+mn-lt"/>
                <a:ea typeface="+mn-ea"/>
                <a:cs typeface="+mn-cs"/>
              </a:rPr>
              <a:t>Estratégias Públicas de Incentivo à Conciliação</a:t>
            </a:r>
            <a:br>
              <a:rPr lang="pt-PT" sz="2800" b="1" dirty="0">
                <a:solidFill>
                  <a:srgbClr val="A50021"/>
                </a:solidFill>
                <a:latin typeface="+mn-lt"/>
                <a:ea typeface="+mn-ea"/>
                <a:cs typeface="+mn-cs"/>
              </a:rPr>
            </a:br>
            <a:endParaRPr lang="pt-PT" sz="2800" b="1" dirty="0">
              <a:solidFill>
                <a:srgbClr val="A5002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06" t="33462" r="32317" b="19615"/>
          <a:stretch/>
        </p:blipFill>
        <p:spPr bwMode="auto">
          <a:xfrm>
            <a:off x="1137746" y="1192956"/>
            <a:ext cx="6868508" cy="4900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33300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1907704" y="0"/>
            <a:ext cx="7056784" cy="720080"/>
          </a:xfrm>
        </p:spPr>
        <p:txBody>
          <a:bodyPr>
            <a:noAutofit/>
          </a:bodyPr>
          <a:lstStyle/>
          <a:p>
            <a:pPr algn="l"/>
            <a:br>
              <a:rPr lang="pt-PT" sz="2800" b="1" dirty="0">
                <a:solidFill>
                  <a:schemeClr val="accent2"/>
                </a:solidFill>
              </a:rPr>
            </a:br>
            <a:r>
              <a:rPr lang="pt-PT" sz="2800" b="1" dirty="0">
                <a:solidFill>
                  <a:srgbClr val="A50021"/>
                </a:solidFill>
                <a:latin typeface="+mn-lt"/>
                <a:ea typeface="+mn-ea"/>
                <a:cs typeface="+mn-cs"/>
              </a:rPr>
              <a:t>Estratégias Públicas de Incentivo à Conciliação</a:t>
            </a:r>
            <a:br>
              <a:rPr lang="pt-PT" sz="2800" b="1" dirty="0">
                <a:solidFill>
                  <a:srgbClr val="A50021"/>
                </a:solidFill>
                <a:latin typeface="+mn-lt"/>
                <a:ea typeface="+mn-ea"/>
                <a:cs typeface="+mn-cs"/>
              </a:rPr>
            </a:br>
            <a:endParaRPr lang="pt-PT" sz="2800" b="1" dirty="0">
              <a:solidFill>
                <a:srgbClr val="A5002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14" t="39985" r="50697" b="40384"/>
          <a:stretch/>
        </p:blipFill>
        <p:spPr bwMode="auto">
          <a:xfrm>
            <a:off x="251520" y="548680"/>
            <a:ext cx="2405576" cy="1436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251520" y="2132096"/>
            <a:ext cx="864095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PT" sz="2400" dirty="0"/>
              <a:t>Se não observarmos o que nos rodeia, não seremos capazes de desenhar soluções adequadas aos problemas.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PT" sz="24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PT" sz="2400" dirty="0"/>
              <a:t>Governo ou empresas não resolvem os problemas. Podem simplificar, orientar, agilizar processos.</a:t>
            </a:r>
          </a:p>
          <a:p>
            <a:pPr algn="just"/>
            <a:endParaRPr lang="pt-PT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400" dirty="0"/>
              <a:t>Reconhecer as forças:</a:t>
            </a:r>
          </a:p>
          <a:p>
            <a:r>
              <a:rPr lang="pt-PT" sz="2400" dirty="0"/>
              <a:t>1) ADN das organizações;</a:t>
            </a:r>
          </a:p>
          <a:p>
            <a:r>
              <a:rPr lang="pt-PT" sz="2400" dirty="0"/>
              <a:t>2) Qualidade de Vida do capital humano.</a:t>
            </a:r>
          </a:p>
          <a:p>
            <a:endParaRPr lang="pt-PT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/>
              <a:t>A u s c u l t a ç ã o</a:t>
            </a:r>
            <a:r>
              <a:rPr lang="pt-PT" sz="2400" dirty="0"/>
              <a:t>, P l a n i f i c a ç ã o, P a r t i c i p a ç ã o</a:t>
            </a:r>
          </a:p>
        </p:txBody>
      </p:sp>
    </p:spTree>
    <p:extLst>
      <p:ext uri="{BB962C8B-B14F-4D97-AF65-F5344CB8AC3E}">
        <p14:creationId xmlns:p14="http://schemas.microsoft.com/office/powerpoint/2010/main" val="30529549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1907704" y="0"/>
            <a:ext cx="7056784" cy="720080"/>
          </a:xfrm>
        </p:spPr>
        <p:txBody>
          <a:bodyPr>
            <a:noAutofit/>
          </a:bodyPr>
          <a:lstStyle/>
          <a:p>
            <a:pPr algn="l"/>
            <a:br>
              <a:rPr lang="pt-PT" sz="2800" b="1" dirty="0">
                <a:solidFill>
                  <a:schemeClr val="accent2"/>
                </a:solidFill>
              </a:rPr>
            </a:br>
            <a:r>
              <a:rPr lang="pt-PT" sz="2800" b="1" dirty="0">
                <a:solidFill>
                  <a:srgbClr val="A50021"/>
                </a:solidFill>
                <a:latin typeface="+mn-lt"/>
                <a:ea typeface="+mn-ea"/>
                <a:cs typeface="+mn-cs"/>
              </a:rPr>
              <a:t>Estratégias Públicas de Incentivo à Conciliação</a:t>
            </a:r>
            <a:br>
              <a:rPr lang="pt-PT" sz="2800" b="1" dirty="0">
                <a:solidFill>
                  <a:srgbClr val="A50021"/>
                </a:solidFill>
                <a:latin typeface="+mn-lt"/>
                <a:ea typeface="+mn-ea"/>
                <a:cs typeface="+mn-cs"/>
              </a:rPr>
            </a:br>
            <a:endParaRPr lang="pt-PT" sz="2800" b="1" dirty="0">
              <a:solidFill>
                <a:srgbClr val="A5002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49" t="52116" r="31776" b="19615"/>
          <a:stretch/>
        </p:blipFill>
        <p:spPr bwMode="auto">
          <a:xfrm>
            <a:off x="3131840" y="658809"/>
            <a:ext cx="5544616" cy="2050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14" t="39985" r="50697" b="40384"/>
          <a:stretch/>
        </p:blipFill>
        <p:spPr bwMode="auto">
          <a:xfrm>
            <a:off x="323528" y="655987"/>
            <a:ext cx="2405576" cy="1436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91" t="37081" r="30701" b="14412"/>
          <a:stretch/>
        </p:blipFill>
        <p:spPr bwMode="auto">
          <a:xfrm>
            <a:off x="323528" y="2852936"/>
            <a:ext cx="8568952" cy="3548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0301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1187624" y="0"/>
            <a:ext cx="7776864" cy="720080"/>
          </a:xfrm>
        </p:spPr>
        <p:txBody>
          <a:bodyPr>
            <a:noAutofit/>
          </a:bodyPr>
          <a:lstStyle/>
          <a:p>
            <a:pPr algn="l"/>
            <a:br>
              <a:rPr lang="pt-PT" sz="2800" b="1" dirty="0">
                <a:solidFill>
                  <a:schemeClr val="accent2"/>
                </a:solidFill>
              </a:rPr>
            </a:br>
            <a:r>
              <a:rPr lang="pt-PT" sz="2800" b="1" dirty="0">
                <a:solidFill>
                  <a:schemeClr val="accent2"/>
                </a:solidFill>
              </a:rPr>
              <a:t>Práticas de Gestão de RH de incentivo à Conciliação</a:t>
            </a:r>
            <a:br>
              <a:rPr lang="pt-PT" sz="2800" b="1" dirty="0">
                <a:solidFill>
                  <a:schemeClr val="accent2"/>
                </a:solidFill>
              </a:rPr>
            </a:br>
            <a:endParaRPr lang="pt-PT" sz="2800" b="1" dirty="0">
              <a:solidFill>
                <a:schemeClr val="accent2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51520" y="692696"/>
            <a:ext cx="864095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2000" dirty="0"/>
              <a:t>EM PORTUGAL, ESTIMA-SE QUE UM REPRESENTATIVO NÚMERO DE COLABORADORES (DOIS EM CADA DEZ) SOFRAM DE PROBLEMAS DE SAÚDE PSICOLÓGICA</a:t>
            </a:r>
            <a:r>
              <a:rPr lang="pt-PT" sz="2000" b="1" dirty="0"/>
              <a:t>.</a:t>
            </a:r>
          </a:p>
          <a:p>
            <a:endParaRPr lang="pt-PT" sz="1200" b="1" dirty="0"/>
          </a:p>
          <a:p>
            <a:pPr algn="just"/>
            <a:r>
              <a:rPr lang="pt-PT" sz="2400" dirty="0"/>
              <a:t>Os sistemas de conciliação traduzem um </a:t>
            </a:r>
            <a:r>
              <a:rPr lang="pt-PT" sz="2400" b="1" dirty="0"/>
              <a:t>compromisso de gestão </a:t>
            </a:r>
            <a:r>
              <a:rPr lang="pt-PT" sz="2400" dirty="0"/>
              <a:t>que mantém presente o </a:t>
            </a:r>
            <a:r>
              <a:rPr lang="pt-PT" sz="2400" dirty="0" err="1"/>
              <a:t>objetivo</a:t>
            </a:r>
            <a:r>
              <a:rPr lang="pt-PT" sz="2400" dirty="0"/>
              <a:t> de melhorar a </a:t>
            </a:r>
            <a:r>
              <a:rPr lang="pt-PT" sz="2400" b="1" dirty="0"/>
              <a:t>qualidade de vida </a:t>
            </a:r>
            <a:r>
              <a:rPr lang="pt-PT" sz="2400" dirty="0"/>
              <a:t>e </a:t>
            </a:r>
            <a:r>
              <a:rPr lang="pt-PT" sz="2400" b="1" dirty="0" err="1"/>
              <a:t>bemestar</a:t>
            </a:r>
            <a:r>
              <a:rPr lang="pt-PT" sz="2400" b="1" dirty="0"/>
              <a:t> </a:t>
            </a:r>
            <a:r>
              <a:rPr lang="pt-PT" sz="2400" dirty="0"/>
              <a:t>de todas as partes interessadas nas matérias de conciliação, combinando </a:t>
            </a:r>
            <a:r>
              <a:rPr lang="pt-PT" sz="2400" dirty="0" err="1"/>
              <a:t>atividades</a:t>
            </a:r>
            <a:r>
              <a:rPr lang="pt-PT" sz="2400" dirty="0"/>
              <a:t> e medidas de carácter estratégico com outras de carácter operacional.</a:t>
            </a:r>
          </a:p>
          <a:p>
            <a:pPr algn="just"/>
            <a:endParaRPr lang="pt-PT" sz="1200" b="1" dirty="0"/>
          </a:p>
          <a:p>
            <a:pPr algn="just"/>
            <a:r>
              <a:rPr lang="pt-PT" sz="2400" dirty="0"/>
              <a:t>Os programas devem procurar a compatibilização entre as normas de conciliação e os processos internamente desenvolvidos.</a:t>
            </a:r>
            <a:endParaRPr lang="pt-PT" sz="2400" b="1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24" t="58077" r="39777" b="26538"/>
          <a:stretch/>
        </p:blipFill>
        <p:spPr bwMode="auto">
          <a:xfrm>
            <a:off x="848288" y="4814336"/>
            <a:ext cx="7447424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4472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64" t="52308" r="45291" b="26731"/>
          <a:stretch/>
        </p:blipFill>
        <p:spPr bwMode="auto">
          <a:xfrm>
            <a:off x="1619672" y="1179901"/>
            <a:ext cx="7042688" cy="2107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1187624" y="0"/>
            <a:ext cx="7776864" cy="720080"/>
          </a:xfrm>
        </p:spPr>
        <p:txBody>
          <a:bodyPr>
            <a:noAutofit/>
          </a:bodyPr>
          <a:lstStyle/>
          <a:p>
            <a:pPr algn="l"/>
            <a:br>
              <a:rPr lang="pt-PT" sz="2800" b="1" dirty="0">
                <a:solidFill>
                  <a:schemeClr val="accent2"/>
                </a:solidFill>
              </a:rPr>
            </a:br>
            <a:r>
              <a:rPr lang="pt-PT" sz="2800" b="1" dirty="0">
                <a:solidFill>
                  <a:schemeClr val="accent2"/>
                </a:solidFill>
              </a:rPr>
              <a:t>Práticas de Gestão de RH de incentivo à Conciliação</a:t>
            </a:r>
            <a:br>
              <a:rPr lang="pt-PT" sz="2800" b="1" dirty="0">
                <a:solidFill>
                  <a:schemeClr val="accent2"/>
                </a:solidFill>
              </a:rPr>
            </a:br>
            <a:endParaRPr lang="pt-PT" sz="2800" b="1" dirty="0">
              <a:solidFill>
                <a:schemeClr val="accent2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30565" y="836712"/>
            <a:ext cx="864095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2000" dirty="0"/>
              <a:t>A cultura de um grupo é um dos </a:t>
            </a:r>
            <a:r>
              <a:rPr lang="pt-PT" sz="2000" dirty="0" err="1"/>
              <a:t>fatores</a:t>
            </a:r>
            <a:r>
              <a:rPr lang="pt-PT" sz="2000" dirty="0"/>
              <a:t> mais fortes e impactantes no sucesso ou insucesso </a:t>
            </a:r>
            <a:r>
              <a:rPr lang="pt-PT" sz="2000" dirty="0" err="1"/>
              <a:t>coletivo</a:t>
            </a:r>
            <a:r>
              <a:rPr lang="pt-PT" sz="2000" dirty="0"/>
              <a:t>.</a:t>
            </a:r>
          </a:p>
          <a:p>
            <a:pPr algn="just"/>
            <a:endParaRPr lang="pt-PT" sz="2000" b="1" dirty="0"/>
          </a:p>
          <a:p>
            <a:pPr algn="just"/>
            <a:endParaRPr lang="pt-PT" sz="2000" b="1" dirty="0"/>
          </a:p>
          <a:p>
            <a:pPr algn="just"/>
            <a:endParaRPr lang="pt-PT" sz="2000" b="1" dirty="0"/>
          </a:p>
          <a:p>
            <a:pPr algn="just"/>
            <a:endParaRPr lang="pt-PT" sz="2000" b="1" dirty="0"/>
          </a:p>
          <a:p>
            <a:pPr algn="just"/>
            <a:endParaRPr lang="pt-PT" sz="2000" b="1" dirty="0"/>
          </a:p>
          <a:p>
            <a:pPr algn="just"/>
            <a:endParaRPr lang="pt-PT" sz="2000" b="1" dirty="0"/>
          </a:p>
          <a:p>
            <a:pPr algn="just"/>
            <a:r>
              <a:rPr lang="pt-PT" sz="2000" dirty="0"/>
              <a:t>Quanto maiores são as equipas, menos cada elemento tende a contribuir. A predisposição para defender uma ideia e ser “contagiado” pelo fenómeno grupo pode comprometer desempenhos.</a:t>
            </a:r>
            <a:endParaRPr lang="pt-PT" sz="2000" b="1" dirty="0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88" t="57976" r="40350" b="19076"/>
          <a:stretch/>
        </p:blipFill>
        <p:spPr bwMode="auto">
          <a:xfrm>
            <a:off x="1058656" y="4314587"/>
            <a:ext cx="6984776" cy="2142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668482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defa4170-0d19-0005-0004-bc88714345d2}" enabled="1" method="Standard" siteId="{f3899028-7be6-4af7-a5ab-0bec4bb62236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13078</TotalTime>
  <Words>785</Words>
  <Application>Microsoft Office PowerPoint</Application>
  <PresentationFormat>Apresentação no Ecrã (4:3)</PresentationFormat>
  <Paragraphs>95</Paragraphs>
  <Slides>15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15</vt:i4>
      </vt:variant>
    </vt:vector>
  </HeadingPairs>
  <TitlesOfParts>
    <vt:vector size="18" baseType="lpstr">
      <vt:lpstr>Arial</vt:lpstr>
      <vt:lpstr>Calibri</vt:lpstr>
      <vt:lpstr>Tema do Office</vt:lpstr>
      <vt:lpstr>Apresentação do PowerPoint</vt:lpstr>
      <vt:lpstr> Estratégias Públicas de Incentivo à Conciliação </vt:lpstr>
      <vt:lpstr> Estratégias Públicas de Incentivo à Conciliação </vt:lpstr>
      <vt:lpstr> Estratégias Públicas de Incentivo à Conciliação </vt:lpstr>
      <vt:lpstr> Estratégias Públicas de Incentivo à Conciliação </vt:lpstr>
      <vt:lpstr> Estratégias Públicas de Incentivo à Conciliação </vt:lpstr>
      <vt:lpstr> Estratégias Públicas de Incentivo à Conciliação </vt:lpstr>
      <vt:lpstr> Práticas de Gestão de RH de incentivo à Conciliação </vt:lpstr>
      <vt:lpstr> Práticas de Gestão de RH de incentivo à Conciliação </vt:lpstr>
      <vt:lpstr> Práticas de Gestão de RH de incentivo à Conciliação </vt:lpstr>
      <vt:lpstr> Práticas de Gestão de RH de incentivo à Conciliação Medidas Promotoras </vt:lpstr>
      <vt:lpstr> Estratégias para aumento da produtividade </vt:lpstr>
      <vt:lpstr> Estratégias para aumento da produtividade </vt:lpstr>
      <vt:lpstr> Estratégias para aumento da produtividade 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Diapositivo 1</dc:title>
  <dc:creator>David Monteiro</dc:creator>
  <cp:lastModifiedBy>João Rolo</cp:lastModifiedBy>
  <cp:revision>549</cp:revision>
  <cp:lastPrinted>2019-01-25T14:48:37Z</cp:lastPrinted>
  <dcterms:created xsi:type="dcterms:W3CDTF">2011-11-03T13:47:38Z</dcterms:created>
  <dcterms:modified xsi:type="dcterms:W3CDTF">2026-06-30T15:51:58Z</dcterms:modified>
</cp:coreProperties>
</file>